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1"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74"/>
  </p:normalViewPr>
  <p:slideViewPr>
    <p:cSldViewPr snapToGrid="0" snapToObjects="1">
      <p:cViewPr varScale="1">
        <p:scale>
          <a:sx n="98" d="100"/>
          <a:sy n="98" d="100"/>
        </p:scale>
        <p:origin x="4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2/29/20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‹N›</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989095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2/29/20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‹N›</a:t>
            </a:fld>
            <a:endParaRPr lang="en-US"/>
          </a:p>
        </p:txBody>
      </p:sp>
    </p:spTree>
    <p:extLst>
      <p:ext uri="{BB962C8B-B14F-4D97-AF65-F5344CB8AC3E}">
        <p14:creationId xmlns:p14="http://schemas.microsoft.com/office/powerpoint/2010/main" val="231455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2/29/20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‹N›</a:t>
            </a:fld>
            <a:endParaRPr lang="en-US"/>
          </a:p>
        </p:txBody>
      </p:sp>
    </p:spTree>
    <p:extLst>
      <p:ext uri="{BB962C8B-B14F-4D97-AF65-F5344CB8AC3E}">
        <p14:creationId xmlns:p14="http://schemas.microsoft.com/office/powerpoint/2010/main" val="28973588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2/29/20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‹N›</a:t>
            </a:fld>
            <a:endParaRPr lang="en-US"/>
          </a:p>
        </p:txBody>
      </p:sp>
    </p:spTree>
    <p:extLst>
      <p:ext uri="{BB962C8B-B14F-4D97-AF65-F5344CB8AC3E}">
        <p14:creationId xmlns:p14="http://schemas.microsoft.com/office/powerpoint/2010/main" val="2199830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2/29/20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‹N›</a:t>
            </a:fld>
            <a:endParaRPr lang="en-US"/>
          </a:p>
        </p:txBody>
      </p:sp>
    </p:spTree>
    <p:extLst>
      <p:ext uri="{BB962C8B-B14F-4D97-AF65-F5344CB8AC3E}">
        <p14:creationId xmlns:p14="http://schemas.microsoft.com/office/powerpoint/2010/main" val="1898792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2/29/20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‹N›</a:t>
            </a:fld>
            <a:endParaRPr lang="en-US"/>
          </a:p>
        </p:txBody>
      </p:sp>
    </p:spTree>
    <p:extLst>
      <p:ext uri="{BB962C8B-B14F-4D97-AF65-F5344CB8AC3E}">
        <p14:creationId xmlns:p14="http://schemas.microsoft.com/office/powerpoint/2010/main" val="35360404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2/29/20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‹N›</a:t>
            </a:fld>
            <a:endParaRPr lang="en-US"/>
          </a:p>
        </p:txBody>
      </p:sp>
    </p:spTree>
    <p:extLst>
      <p:ext uri="{BB962C8B-B14F-4D97-AF65-F5344CB8AC3E}">
        <p14:creationId xmlns:p14="http://schemas.microsoft.com/office/powerpoint/2010/main" val="1134337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2/29/20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‹N›</a:t>
            </a:fld>
            <a:endParaRPr lang="en-US"/>
          </a:p>
        </p:txBody>
      </p:sp>
    </p:spTree>
    <p:extLst>
      <p:ext uri="{BB962C8B-B14F-4D97-AF65-F5344CB8AC3E}">
        <p14:creationId xmlns:p14="http://schemas.microsoft.com/office/powerpoint/2010/main" val="919936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2/29/20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‹N›</a:t>
            </a:fld>
            <a:endParaRPr lang="en-US"/>
          </a:p>
        </p:txBody>
      </p:sp>
    </p:spTree>
    <p:extLst>
      <p:ext uri="{BB962C8B-B14F-4D97-AF65-F5344CB8AC3E}">
        <p14:creationId xmlns:p14="http://schemas.microsoft.com/office/powerpoint/2010/main" val="2852895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2/29/20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‹N›</a:t>
            </a:fld>
            <a:endParaRPr lang="en-US"/>
          </a:p>
        </p:txBody>
      </p:sp>
    </p:spTree>
    <p:extLst>
      <p:ext uri="{BB962C8B-B14F-4D97-AF65-F5344CB8AC3E}">
        <p14:creationId xmlns:p14="http://schemas.microsoft.com/office/powerpoint/2010/main" val="14628188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2/29/20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‹N›</a:t>
            </a:fld>
            <a:endParaRPr lang="en-US"/>
          </a:p>
        </p:txBody>
      </p:sp>
    </p:spTree>
    <p:extLst>
      <p:ext uri="{BB962C8B-B14F-4D97-AF65-F5344CB8AC3E}">
        <p14:creationId xmlns:p14="http://schemas.microsoft.com/office/powerpoint/2010/main" val="1550387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2/29/20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‹N›</a:t>
            </a:fld>
            <a:endParaRPr lang="en-US"/>
          </a:p>
        </p:txBody>
      </p:sp>
    </p:spTree>
    <p:extLst>
      <p:ext uri="{BB962C8B-B14F-4D97-AF65-F5344CB8AC3E}">
        <p14:creationId xmlns:p14="http://schemas.microsoft.com/office/powerpoint/2010/main" val="62574355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30" r:id="rId6"/>
    <p:sldLayoutId id="2147483725" r:id="rId7"/>
    <p:sldLayoutId id="2147483726" r:id="rId8"/>
    <p:sldLayoutId id="2147483727" r:id="rId9"/>
    <p:sldLayoutId id="2147483729" r:id="rId10"/>
    <p:sldLayoutId id="214748372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CCA5F87-1D1E-45CB-8D83-FC7EEFAD9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A9C66F3-427D-41C8-BC4C-BE945D11FEB1}"/>
              </a:ext>
            </a:extLst>
          </p:cNvPr>
          <p:cNvPicPr>
            <a:picLocks noChangeAspect="1"/>
          </p:cNvPicPr>
          <p:nvPr/>
        </p:nvPicPr>
        <p:blipFill rotWithShape="1">
          <a:blip r:embed="rId2"/>
          <a:srcRect l="15628" r="-1" b="-1"/>
          <a:stretch/>
        </p:blipFill>
        <p:spPr>
          <a:xfrm>
            <a:off x="20" y="10"/>
            <a:ext cx="8668492" cy="6857990"/>
          </a:xfrm>
          <a:prstGeom prst="rect">
            <a:avLst/>
          </a:prstGeom>
        </p:spPr>
      </p:pic>
      <p:sp>
        <p:nvSpPr>
          <p:cNvPr id="11" name="Rectangle 10">
            <a:extLst>
              <a:ext uri="{FF2B5EF4-FFF2-40B4-BE49-F238E27FC236}">
                <a16:creationId xmlns:a16="http://schemas.microsoft.com/office/drawing/2014/main" id="{7CCFC2C6-6238-4A2F-93DE-2ADF74AF6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711652" y="0"/>
            <a:ext cx="8480347"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503CDEEA-D044-3643-8329-C6DAB87FE41F}"/>
              </a:ext>
            </a:extLst>
          </p:cNvPr>
          <p:cNvSpPr>
            <a:spLocks noGrp="1"/>
          </p:cNvSpPr>
          <p:nvPr>
            <p:ph type="ctrTitle"/>
          </p:nvPr>
        </p:nvSpPr>
        <p:spPr>
          <a:xfrm>
            <a:off x="7848600" y="1122363"/>
            <a:ext cx="4023360" cy="3204134"/>
          </a:xfrm>
        </p:spPr>
        <p:txBody>
          <a:bodyPr anchor="b">
            <a:normAutofit/>
          </a:bodyPr>
          <a:lstStyle/>
          <a:p>
            <a:r>
              <a:rPr lang="en-US" sz="3400" b="1"/>
              <a:t>Battle for Neighbourhoods</a:t>
            </a:r>
            <a:br>
              <a:rPr lang="it-IT" sz="3400"/>
            </a:br>
            <a:endParaRPr lang="it-IT" sz="3400"/>
          </a:p>
        </p:txBody>
      </p:sp>
      <p:sp>
        <p:nvSpPr>
          <p:cNvPr id="3" name="Sottotitolo 2">
            <a:extLst>
              <a:ext uri="{FF2B5EF4-FFF2-40B4-BE49-F238E27FC236}">
                <a16:creationId xmlns:a16="http://schemas.microsoft.com/office/drawing/2014/main" id="{A08DDFC3-46DF-884B-8013-4698CD9381CA}"/>
              </a:ext>
            </a:extLst>
          </p:cNvPr>
          <p:cNvSpPr>
            <a:spLocks noGrp="1"/>
          </p:cNvSpPr>
          <p:nvPr>
            <p:ph type="subTitle" idx="1"/>
          </p:nvPr>
        </p:nvSpPr>
        <p:spPr>
          <a:xfrm>
            <a:off x="7848600" y="4872922"/>
            <a:ext cx="4023360" cy="1208141"/>
          </a:xfrm>
        </p:spPr>
        <p:txBody>
          <a:bodyPr>
            <a:normAutofit/>
          </a:bodyPr>
          <a:lstStyle/>
          <a:p>
            <a:r>
              <a:rPr lang="en-US" sz="2000" b="1" dirty="0"/>
              <a:t>Capstone Project - Final Project</a:t>
            </a:r>
            <a:endParaRPr lang="it-IT" sz="2000" dirty="0"/>
          </a:p>
          <a:p>
            <a:endParaRPr lang="it-IT" sz="2000" dirty="0"/>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4495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AEF5D7E-E319-F94B-92D5-DE13C39B2E67}"/>
              </a:ext>
            </a:extLst>
          </p:cNvPr>
          <p:cNvSpPr>
            <a:spLocks noGrp="1"/>
          </p:cNvSpPr>
          <p:nvPr>
            <p:ph type="title"/>
          </p:nvPr>
        </p:nvSpPr>
        <p:spPr/>
        <p:txBody>
          <a:bodyPr>
            <a:normAutofit/>
          </a:bodyPr>
          <a:lstStyle/>
          <a:p>
            <a:r>
              <a:rPr lang="en-US" b="1" dirty="0"/>
              <a:t>Background</a:t>
            </a:r>
            <a:endParaRPr lang="it-IT" dirty="0"/>
          </a:p>
        </p:txBody>
      </p:sp>
      <p:sp>
        <p:nvSpPr>
          <p:cNvPr id="3" name="Segnaposto contenuto 2">
            <a:extLst>
              <a:ext uri="{FF2B5EF4-FFF2-40B4-BE49-F238E27FC236}">
                <a16:creationId xmlns:a16="http://schemas.microsoft.com/office/drawing/2014/main" id="{C216CD82-22E3-894C-B20D-0A92C84E3DC4}"/>
              </a:ext>
            </a:extLst>
          </p:cNvPr>
          <p:cNvSpPr>
            <a:spLocks noGrp="1"/>
          </p:cNvSpPr>
          <p:nvPr>
            <p:ph idx="1"/>
          </p:nvPr>
        </p:nvSpPr>
        <p:spPr/>
        <p:txBody>
          <a:bodyPr>
            <a:normAutofit fontScale="70000" lnSpcReduction="20000"/>
          </a:bodyPr>
          <a:lstStyle/>
          <a:p>
            <a:pPr marL="0" indent="0">
              <a:buNone/>
            </a:pPr>
            <a:r>
              <a:rPr lang="en-US" dirty="0"/>
              <a:t>The emergence of location services has created new capabilities and existing businesses are finding new threats every day. Start-ups leveraging new technologies and innovative business models have continued to disrupt and influence how customers choose their travel destinations, activities to engage in, places to stay and eat, and the number of travelers suitable for a specific season. To remain competitive, businesses have embraced use of location data to identify consumer patterns, tastes, and trends. Location data is available from a number of social media platforms including Google maps, Facebook check-in data, location reviews on sites like TripAdvisor and Booking, Foursquare among other location data providers. After learning data science, two friends who have a young start-up travel business decide to change the business model by applying data science skills and techniques. It is their believe that data science will improve their customer experience, grow customer loyalty, promote the company brand and set the company out as a choice travel agent.</a:t>
            </a:r>
            <a:endParaRPr lang="it-IT" dirty="0"/>
          </a:p>
          <a:p>
            <a:pPr marL="0" indent="0">
              <a:buNone/>
            </a:pPr>
            <a:endParaRPr lang="it-IT" dirty="0"/>
          </a:p>
        </p:txBody>
      </p:sp>
    </p:spTree>
    <p:extLst>
      <p:ext uri="{BB962C8B-B14F-4D97-AF65-F5344CB8AC3E}">
        <p14:creationId xmlns:p14="http://schemas.microsoft.com/office/powerpoint/2010/main" val="2692036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609B427-A81E-6C4B-ACE2-7B6F3E6C9EC8}"/>
              </a:ext>
            </a:extLst>
          </p:cNvPr>
          <p:cNvSpPr>
            <a:spLocks noGrp="1"/>
          </p:cNvSpPr>
          <p:nvPr>
            <p:ph type="title"/>
          </p:nvPr>
        </p:nvSpPr>
        <p:spPr/>
        <p:txBody>
          <a:bodyPr>
            <a:normAutofit/>
          </a:bodyPr>
          <a:lstStyle/>
          <a:p>
            <a:r>
              <a:rPr lang="en-US" b="1" dirty="0"/>
              <a:t>Problem</a:t>
            </a:r>
            <a:endParaRPr lang="it-IT" dirty="0"/>
          </a:p>
        </p:txBody>
      </p:sp>
      <p:sp>
        <p:nvSpPr>
          <p:cNvPr id="3" name="Segnaposto contenuto 2">
            <a:extLst>
              <a:ext uri="{FF2B5EF4-FFF2-40B4-BE49-F238E27FC236}">
                <a16:creationId xmlns:a16="http://schemas.microsoft.com/office/drawing/2014/main" id="{027B4B91-8138-1242-BAD8-5F2598E7D8DA}"/>
              </a:ext>
            </a:extLst>
          </p:cNvPr>
          <p:cNvSpPr>
            <a:spLocks noGrp="1"/>
          </p:cNvSpPr>
          <p:nvPr>
            <p:ph idx="1"/>
          </p:nvPr>
        </p:nvSpPr>
        <p:spPr/>
        <p:txBody>
          <a:bodyPr/>
          <a:lstStyle/>
          <a:p>
            <a:pPr marL="0" indent="0">
              <a:buNone/>
            </a:pPr>
            <a:r>
              <a:rPr lang="en-US" dirty="0"/>
              <a:t>The start-up faces a lot of competition from established businesses and their services are not differentiated from those of their competitors. Their recommendation on travel itinerary to their customers has not yielded the much needed growth in business. The company might close down if this trend continues.</a:t>
            </a:r>
            <a:endParaRPr lang="it-IT" dirty="0"/>
          </a:p>
          <a:p>
            <a:pPr marL="0" indent="0">
              <a:buNone/>
            </a:pPr>
            <a:endParaRPr lang="it-IT" dirty="0"/>
          </a:p>
        </p:txBody>
      </p:sp>
    </p:spTree>
    <p:extLst>
      <p:ext uri="{BB962C8B-B14F-4D97-AF65-F5344CB8AC3E}">
        <p14:creationId xmlns:p14="http://schemas.microsoft.com/office/powerpoint/2010/main" val="29225866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31AC99D-4395-7F43-95BB-DC69809D9AEB}"/>
              </a:ext>
            </a:extLst>
          </p:cNvPr>
          <p:cNvSpPr>
            <a:spLocks noGrp="1"/>
          </p:cNvSpPr>
          <p:nvPr>
            <p:ph type="title"/>
          </p:nvPr>
        </p:nvSpPr>
        <p:spPr/>
        <p:txBody>
          <a:bodyPr>
            <a:normAutofit fontScale="90000"/>
          </a:bodyPr>
          <a:lstStyle/>
          <a:p>
            <a:r>
              <a:rPr lang="en-US" b="1" dirty="0"/>
              <a:t>Applying data science to solve the problem</a:t>
            </a:r>
            <a:endParaRPr lang="it-IT" dirty="0"/>
          </a:p>
        </p:txBody>
      </p:sp>
      <p:sp>
        <p:nvSpPr>
          <p:cNvPr id="3" name="Segnaposto contenuto 2">
            <a:extLst>
              <a:ext uri="{FF2B5EF4-FFF2-40B4-BE49-F238E27FC236}">
                <a16:creationId xmlns:a16="http://schemas.microsoft.com/office/drawing/2014/main" id="{FBFBA218-0E99-BF40-A321-76443AC00462}"/>
              </a:ext>
            </a:extLst>
          </p:cNvPr>
          <p:cNvSpPr>
            <a:spLocks noGrp="1"/>
          </p:cNvSpPr>
          <p:nvPr>
            <p:ph idx="1"/>
          </p:nvPr>
        </p:nvSpPr>
        <p:spPr/>
        <p:txBody>
          <a:bodyPr>
            <a:normAutofit fontScale="92500" lnSpcReduction="10000"/>
          </a:bodyPr>
          <a:lstStyle/>
          <a:p>
            <a:pPr marL="0" indent="0">
              <a:buNone/>
            </a:pPr>
            <a:r>
              <a:rPr lang="en-US" dirty="0"/>
              <a:t>To solve the existing problems, the start-up intends to collect location data from Foursquare and apply data science techniques and tools. The data collected will involve comparison of two locations to determine which is the best location to recommend to a customer. The two locations under consideration are Virginia Beach, VA and Pompano Beach. The customer has requested our business to get him a location with the best coffee shop. We examine these two locations to get the best coffee shops and recommend them to our customers.</a:t>
            </a:r>
            <a:endParaRPr lang="it-IT" dirty="0"/>
          </a:p>
          <a:p>
            <a:pPr marL="0" indent="0">
              <a:buNone/>
            </a:pPr>
            <a:endParaRPr lang="it-IT" dirty="0"/>
          </a:p>
        </p:txBody>
      </p:sp>
    </p:spTree>
    <p:extLst>
      <p:ext uri="{BB962C8B-B14F-4D97-AF65-F5344CB8AC3E}">
        <p14:creationId xmlns:p14="http://schemas.microsoft.com/office/powerpoint/2010/main" val="3491600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descr="Immagine che contiene testo, mappa&#10;&#10;Descrizione generata automaticamente">
            <a:extLst>
              <a:ext uri="{FF2B5EF4-FFF2-40B4-BE49-F238E27FC236}">
                <a16:creationId xmlns:a16="http://schemas.microsoft.com/office/drawing/2014/main" id="{3AAF6556-F8BC-6F4B-936B-653D3EAB33D4}"/>
              </a:ext>
            </a:extLst>
          </p:cNvPr>
          <p:cNvPicPr>
            <a:picLocks noChangeAspect="1"/>
          </p:cNvPicPr>
          <p:nvPr/>
        </p:nvPicPr>
        <p:blipFill rotWithShape="1">
          <a:blip r:embed="rId2">
            <a:alphaModFix amt="40000"/>
          </a:blip>
          <a:srcRect t="4510" b="151"/>
          <a:stretch/>
        </p:blipFill>
        <p:spPr>
          <a:xfrm>
            <a:off x="20" y="10"/>
            <a:ext cx="12191979" cy="6857990"/>
          </a:xfrm>
          <a:prstGeom prst="rect">
            <a:avLst/>
          </a:prstGeom>
        </p:spPr>
      </p:pic>
      <p:sp>
        <p:nvSpPr>
          <p:cNvPr id="2" name="Titolo 1">
            <a:extLst>
              <a:ext uri="{FF2B5EF4-FFF2-40B4-BE49-F238E27FC236}">
                <a16:creationId xmlns:a16="http://schemas.microsoft.com/office/drawing/2014/main" id="{4EB06028-4822-5543-8F01-2B0ABFB73DCB}"/>
              </a:ext>
            </a:extLst>
          </p:cNvPr>
          <p:cNvSpPr>
            <a:spLocks noGrp="1"/>
          </p:cNvSpPr>
          <p:nvPr>
            <p:ph type="title"/>
          </p:nvPr>
        </p:nvSpPr>
        <p:spPr>
          <a:xfrm>
            <a:off x="841249" y="941832"/>
            <a:ext cx="10506456" cy="2057400"/>
          </a:xfrm>
        </p:spPr>
        <p:txBody>
          <a:bodyPr anchor="b">
            <a:normAutofit/>
          </a:bodyPr>
          <a:lstStyle/>
          <a:p>
            <a:r>
              <a:rPr lang="en-US" sz="5000" b="1"/>
              <a:t>Virginia Beach</a:t>
            </a:r>
            <a:endParaRPr lang="it-IT" sz="5000"/>
          </a:p>
        </p:txBody>
      </p:sp>
      <p:sp>
        <p:nvSpPr>
          <p:cNvPr id="26" name="Rectangle 2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egnaposto contenuto 2">
            <a:extLst>
              <a:ext uri="{FF2B5EF4-FFF2-40B4-BE49-F238E27FC236}">
                <a16:creationId xmlns:a16="http://schemas.microsoft.com/office/drawing/2014/main" id="{6BB9A452-7AA5-4F47-84EE-85F4AFEDC707}"/>
              </a:ext>
            </a:extLst>
          </p:cNvPr>
          <p:cNvSpPr>
            <a:spLocks noGrp="1"/>
          </p:cNvSpPr>
          <p:nvPr>
            <p:ph idx="1"/>
          </p:nvPr>
        </p:nvSpPr>
        <p:spPr>
          <a:xfrm>
            <a:off x="841248" y="3502152"/>
            <a:ext cx="10506456" cy="2670048"/>
          </a:xfrm>
        </p:spPr>
        <p:txBody>
          <a:bodyPr>
            <a:normAutofit/>
          </a:bodyPr>
          <a:lstStyle/>
          <a:p>
            <a:r>
              <a:rPr lang="en-US" sz="2000"/>
              <a:t>We found 14 coffee shops. The nearest was Starbucks, which was 700 meters from the beach. It has a rating of 7.8 and has 32 tips. The coffee shops are located a bit far from each other indicating that the area has lesser concentration of coffee customers.</a:t>
            </a:r>
            <a:endParaRPr lang="it-IT" sz="2000"/>
          </a:p>
          <a:p>
            <a:pPr marL="0" indent="0">
              <a:buNone/>
            </a:pPr>
            <a:endParaRPr lang="it-IT" sz="2000"/>
          </a:p>
        </p:txBody>
      </p:sp>
    </p:spTree>
    <p:extLst>
      <p:ext uri="{BB962C8B-B14F-4D97-AF65-F5344CB8AC3E}">
        <p14:creationId xmlns:p14="http://schemas.microsoft.com/office/powerpoint/2010/main" val="39113300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descr="Immagine che contiene testo, mappa&#10;&#10;Descrizione generata automaticamente">
            <a:extLst>
              <a:ext uri="{FF2B5EF4-FFF2-40B4-BE49-F238E27FC236}">
                <a16:creationId xmlns:a16="http://schemas.microsoft.com/office/drawing/2014/main" id="{2E243BFD-8573-1A41-8C17-105968CFA29E}"/>
              </a:ext>
            </a:extLst>
          </p:cNvPr>
          <p:cNvPicPr>
            <a:picLocks noChangeAspect="1"/>
          </p:cNvPicPr>
          <p:nvPr/>
        </p:nvPicPr>
        <p:blipFill rotWithShape="1">
          <a:blip r:embed="rId2">
            <a:alphaModFix amt="40000"/>
          </a:blip>
          <a:srcRect t="628" b="6011"/>
          <a:stretch/>
        </p:blipFill>
        <p:spPr>
          <a:xfrm>
            <a:off x="20" y="10"/>
            <a:ext cx="12191979" cy="6857990"/>
          </a:xfrm>
          <a:prstGeom prst="rect">
            <a:avLst/>
          </a:prstGeom>
        </p:spPr>
      </p:pic>
      <p:sp>
        <p:nvSpPr>
          <p:cNvPr id="2" name="Titolo 1">
            <a:extLst>
              <a:ext uri="{FF2B5EF4-FFF2-40B4-BE49-F238E27FC236}">
                <a16:creationId xmlns:a16="http://schemas.microsoft.com/office/drawing/2014/main" id="{44A0524E-39B9-9B44-9AD7-BE88644DD97D}"/>
              </a:ext>
            </a:extLst>
          </p:cNvPr>
          <p:cNvSpPr>
            <a:spLocks noGrp="1"/>
          </p:cNvSpPr>
          <p:nvPr>
            <p:ph type="title"/>
          </p:nvPr>
        </p:nvSpPr>
        <p:spPr>
          <a:xfrm>
            <a:off x="841249" y="941832"/>
            <a:ext cx="10506456" cy="2057400"/>
          </a:xfrm>
        </p:spPr>
        <p:txBody>
          <a:bodyPr anchor="b">
            <a:normAutofit/>
          </a:bodyPr>
          <a:lstStyle/>
          <a:p>
            <a:r>
              <a:rPr lang="en-US" sz="5000" b="1"/>
              <a:t>Pompano Beach</a:t>
            </a:r>
            <a:endParaRPr lang="it-IT" sz="5000"/>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egnaposto contenuto 2">
            <a:extLst>
              <a:ext uri="{FF2B5EF4-FFF2-40B4-BE49-F238E27FC236}">
                <a16:creationId xmlns:a16="http://schemas.microsoft.com/office/drawing/2014/main" id="{CB0F93F4-4F1C-9F41-84B2-B25D965BD331}"/>
              </a:ext>
            </a:extLst>
          </p:cNvPr>
          <p:cNvSpPr>
            <a:spLocks noGrp="1"/>
          </p:cNvSpPr>
          <p:nvPr>
            <p:ph idx="1"/>
          </p:nvPr>
        </p:nvSpPr>
        <p:spPr>
          <a:xfrm>
            <a:off x="841248" y="3502152"/>
            <a:ext cx="10506456" cy="2670048"/>
          </a:xfrm>
        </p:spPr>
        <p:txBody>
          <a:bodyPr>
            <a:normAutofit/>
          </a:bodyPr>
          <a:lstStyle/>
          <a:p>
            <a:r>
              <a:rPr lang="en-US" sz="2000"/>
              <a:t>We found 17 coffee shop. The nearest Starbucks coffee was a bit far, 2398 meters. It has a rating of 8.3 and 21 tips. The coffee shops are closely located to each other meaning that the area attracts more customers.</a:t>
            </a:r>
            <a:endParaRPr lang="it-IT" sz="2000"/>
          </a:p>
          <a:p>
            <a:endParaRPr lang="it-IT" sz="2000"/>
          </a:p>
        </p:txBody>
      </p:sp>
    </p:spTree>
    <p:extLst>
      <p:ext uri="{BB962C8B-B14F-4D97-AF65-F5344CB8AC3E}">
        <p14:creationId xmlns:p14="http://schemas.microsoft.com/office/powerpoint/2010/main" val="565284823"/>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descr="Immagine che contiene edificio, esterni, facciata, finestra&#10;&#10;Descrizione generata automaticamente">
            <a:extLst>
              <a:ext uri="{FF2B5EF4-FFF2-40B4-BE49-F238E27FC236}">
                <a16:creationId xmlns:a16="http://schemas.microsoft.com/office/drawing/2014/main" id="{C2E05683-0E65-8244-9135-8D9DF7367538}"/>
              </a:ext>
            </a:extLst>
          </p:cNvPr>
          <p:cNvPicPr>
            <a:picLocks noChangeAspect="1"/>
          </p:cNvPicPr>
          <p:nvPr/>
        </p:nvPicPr>
        <p:blipFill rotWithShape="1">
          <a:blip r:embed="rId2"/>
          <a:srcRect r="28892"/>
          <a:stretch/>
        </p:blipFill>
        <p:spPr>
          <a:xfrm>
            <a:off x="3522468" y="10"/>
            <a:ext cx="8669532" cy="6857990"/>
          </a:xfrm>
          <a:prstGeom prst="rect">
            <a:avLst/>
          </a:prstGeom>
        </p:spPr>
      </p:pic>
      <p:sp>
        <p:nvSpPr>
          <p:cNvPr id="12" name="Rectangle 11">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D385ECB8-F9EC-4944-9B6A-96353EDD9ABE}"/>
              </a:ext>
            </a:extLst>
          </p:cNvPr>
          <p:cNvSpPr>
            <a:spLocks noGrp="1"/>
          </p:cNvSpPr>
          <p:nvPr>
            <p:ph type="title"/>
          </p:nvPr>
        </p:nvSpPr>
        <p:spPr>
          <a:xfrm>
            <a:off x="371094" y="1161288"/>
            <a:ext cx="3438144" cy="1124712"/>
          </a:xfrm>
        </p:spPr>
        <p:txBody>
          <a:bodyPr anchor="b">
            <a:normAutofit/>
          </a:bodyPr>
          <a:lstStyle/>
          <a:p>
            <a:r>
              <a:rPr lang="en-US" sz="2800" b="1"/>
              <a:t>Discussion</a:t>
            </a:r>
            <a:endParaRPr lang="it-IT" sz="2800"/>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egnaposto contenuto 2">
            <a:extLst>
              <a:ext uri="{FF2B5EF4-FFF2-40B4-BE49-F238E27FC236}">
                <a16:creationId xmlns:a16="http://schemas.microsoft.com/office/drawing/2014/main" id="{CB526E1C-E5C3-7844-8D71-DF375443A093}"/>
              </a:ext>
            </a:extLst>
          </p:cNvPr>
          <p:cNvSpPr>
            <a:spLocks noGrp="1"/>
          </p:cNvSpPr>
          <p:nvPr>
            <p:ph idx="1"/>
          </p:nvPr>
        </p:nvSpPr>
        <p:spPr>
          <a:xfrm>
            <a:off x="371094" y="2718054"/>
            <a:ext cx="3438906" cy="3207258"/>
          </a:xfrm>
        </p:spPr>
        <p:txBody>
          <a:bodyPr anchor="t">
            <a:normAutofit/>
          </a:bodyPr>
          <a:lstStyle/>
          <a:p>
            <a:pPr marL="0" indent="0">
              <a:lnSpc>
                <a:spcPct val="100000"/>
              </a:lnSpc>
              <a:buNone/>
            </a:pPr>
            <a:r>
              <a:rPr lang="en-US" sz="1700"/>
              <a:t>Based on the customer requirements for good coffee shops and analysis presented above, we will recommend Pompano Beach to our customer. We hope that the higher concentration of coffee shops in Pompano as well as availability of quality coffee shops like Starbucks will give our customer good selection and variety.</a:t>
            </a:r>
            <a:endParaRPr lang="it-IT" sz="1700"/>
          </a:p>
          <a:p>
            <a:pPr marL="0" indent="0">
              <a:lnSpc>
                <a:spcPct val="100000"/>
              </a:lnSpc>
              <a:buNone/>
            </a:pPr>
            <a:endParaRPr lang="it-IT" sz="1700"/>
          </a:p>
        </p:txBody>
      </p:sp>
    </p:spTree>
    <p:extLst>
      <p:ext uri="{BB962C8B-B14F-4D97-AF65-F5344CB8AC3E}">
        <p14:creationId xmlns:p14="http://schemas.microsoft.com/office/powerpoint/2010/main" val="3695805271"/>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AccentBoxVTI">
  <a:themeElements>
    <a:clrScheme name="AnalogousFromDarkSeedLeftStep">
      <a:dk1>
        <a:srgbClr val="000000"/>
      </a:dk1>
      <a:lt1>
        <a:srgbClr val="FFFFFF"/>
      </a:lt1>
      <a:dk2>
        <a:srgbClr val="243141"/>
      </a:dk2>
      <a:lt2>
        <a:srgbClr val="E3E8E2"/>
      </a:lt2>
      <a:accent1>
        <a:srgbClr val="BE29E7"/>
      </a:accent1>
      <a:accent2>
        <a:srgbClr val="7336DA"/>
      </a:accent2>
      <a:accent3>
        <a:srgbClr val="3C44E9"/>
      </a:accent3>
      <a:accent4>
        <a:srgbClr val="176FD5"/>
      </a:accent4>
      <a:accent5>
        <a:srgbClr val="23B3C7"/>
      </a:accent5>
      <a:accent6>
        <a:srgbClr val="14BA89"/>
      </a:accent6>
      <a:hlink>
        <a:srgbClr val="398CAD"/>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2</TotalTime>
  <Words>495</Words>
  <Application>Microsoft Macintosh PowerPoint</Application>
  <PresentationFormat>Widescreen</PresentationFormat>
  <Paragraphs>14</Paragraphs>
  <Slides>7</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7</vt:i4>
      </vt:variant>
    </vt:vector>
  </HeadingPairs>
  <TitlesOfParts>
    <vt:vector size="11" baseType="lpstr">
      <vt:lpstr>Arial</vt:lpstr>
      <vt:lpstr>Avenir Next LT Pro</vt:lpstr>
      <vt:lpstr>Calibri</vt:lpstr>
      <vt:lpstr>AccentBoxVTI</vt:lpstr>
      <vt:lpstr>Battle for Neighbourhoods </vt:lpstr>
      <vt:lpstr>Background</vt:lpstr>
      <vt:lpstr>Problem</vt:lpstr>
      <vt:lpstr>Applying data science to solve the problem</vt:lpstr>
      <vt:lpstr>Virginia Beach</vt:lpstr>
      <vt:lpstr>Pompano Beach</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for Neighbourhoods </dc:title>
  <dc:creator>Tommaso Rossotti</dc:creator>
  <cp:lastModifiedBy>Tommaso Rossotti</cp:lastModifiedBy>
  <cp:revision>1</cp:revision>
  <dcterms:created xsi:type="dcterms:W3CDTF">2020-02-28T23:24:44Z</dcterms:created>
  <dcterms:modified xsi:type="dcterms:W3CDTF">2020-02-28T23:27:00Z</dcterms:modified>
</cp:coreProperties>
</file>